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lvl1pPr>
      <a:defRPr>
        <a:solidFill>
          <a:srgbClr val="336600"/>
        </a:solidFill>
        <a:latin typeface="Arial"/>
        <a:ea typeface="Arial"/>
        <a:cs typeface="Arial"/>
        <a:sym typeface="Arial"/>
      </a:defRPr>
    </a:lvl1pPr>
    <a:lvl2pPr indent="457200">
      <a:defRPr>
        <a:solidFill>
          <a:srgbClr val="336600"/>
        </a:solidFill>
        <a:latin typeface="Arial"/>
        <a:ea typeface="Arial"/>
        <a:cs typeface="Arial"/>
        <a:sym typeface="Arial"/>
      </a:defRPr>
    </a:lvl2pPr>
    <a:lvl3pPr indent="914400">
      <a:defRPr>
        <a:solidFill>
          <a:srgbClr val="336600"/>
        </a:solidFill>
        <a:latin typeface="Arial"/>
        <a:ea typeface="Arial"/>
        <a:cs typeface="Arial"/>
        <a:sym typeface="Arial"/>
      </a:defRPr>
    </a:lvl3pPr>
    <a:lvl4pPr indent="1371600">
      <a:defRPr>
        <a:solidFill>
          <a:srgbClr val="336600"/>
        </a:solidFill>
        <a:latin typeface="Arial"/>
        <a:ea typeface="Arial"/>
        <a:cs typeface="Arial"/>
        <a:sym typeface="Arial"/>
      </a:defRPr>
    </a:lvl4pPr>
    <a:lvl5pPr indent="1828800">
      <a:defRPr>
        <a:solidFill>
          <a:srgbClr val="336600"/>
        </a:solidFill>
        <a:latin typeface="Arial"/>
        <a:ea typeface="Arial"/>
        <a:cs typeface="Arial"/>
        <a:sym typeface="Arial"/>
      </a:defRPr>
    </a:lvl5pPr>
    <a:lvl6pPr>
      <a:defRPr>
        <a:solidFill>
          <a:srgbClr val="336600"/>
        </a:solidFill>
        <a:latin typeface="Arial"/>
        <a:ea typeface="Arial"/>
        <a:cs typeface="Arial"/>
        <a:sym typeface="Arial"/>
      </a:defRPr>
    </a:lvl6pPr>
    <a:lvl7pPr>
      <a:defRPr>
        <a:solidFill>
          <a:srgbClr val="336600"/>
        </a:solidFill>
        <a:latin typeface="Arial"/>
        <a:ea typeface="Arial"/>
        <a:cs typeface="Arial"/>
        <a:sym typeface="Arial"/>
      </a:defRPr>
    </a:lvl7pPr>
    <a:lvl8pPr>
      <a:defRPr>
        <a:solidFill>
          <a:srgbClr val="336600"/>
        </a:solidFill>
        <a:latin typeface="Arial"/>
        <a:ea typeface="Arial"/>
        <a:cs typeface="Arial"/>
        <a:sym typeface="Arial"/>
      </a:defRPr>
    </a:lvl8pPr>
    <a:lvl9pPr>
      <a:defRPr>
        <a:solidFill>
          <a:srgbClr val="3366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3366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DDECCA"/>
          </a:solidFill>
        </a:fill>
      </a:tcStyle>
    </a:wholeTbl>
    <a:band2H>
      <a:tcTxStyle b="def" i="def"/>
      <a:tcStyle>
        <a:tcBdr/>
        <a:fill>
          <a:solidFill>
            <a:srgbClr val="EFF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3366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E2E6E2"/>
          </a:solidFill>
        </a:fill>
      </a:tcStyle>
    </a:wholeTbl>
    <a:band2H>
      <a:tcTxStyle b="def" i="def"/>
      <a:tcStyle>
        <a:tcBdr/>
        <a:fill>
          <a:solidFill>
            <a:srgbClr val="F1F3F1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ADB8A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ADB8A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ADB8A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3366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D1DACA"/>
          </a:solidFill>
        </a:fill>
      </a:tcStyle>
    </a:wholeTbl>
    <a:band2H>
      <a:tcTxStyle b="def" i="def"/>
      <a:tcStyle>
        <a:tcBdr/>
        <a:fill>
          <a:solidFill>
            <a:srgbClr val="E9ED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5C8B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5C8B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5C8B0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3366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AE6"/>
          </a:solidFill>
        </a:fill>
      </a:tcStyle>
    </a:wholeTbl>
    <a:band2H>
      <a:tcTxStyle b="def" i="def"/>
      <a:tcStyle>
        <a:tcBdr/>
        <a:fill>
          <a:solidFill>
            <a:srgbClr val="FFFFCC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3366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36600"/>
              </a:solidFill>
              <a:prstDash val="solid"/>
              <a:bevel/>
            </a:ln>
          </a:top>
          <a:bottom>
            <a:ln w="25400" cap="flat">
              <a:solidFill>
                <a:srgbClr val="3366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CC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36600"/>
              </a:solidFill>
              <a:prstDash val="solid"/>
              <a:bevel/>
            </a:ln>
          </a:top>
          <a:bottom>
            <a:ln w="25400" cap="flat">
              <a:solidFill>
                <a:srgbClr val="3366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336600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CCD2CA"/>
          </a:solidFill>
        </a:fill>
      </a:tcStyle>
    </a:wholeTbl>
    <a:band2H>
      <a:tcTxStyle b="def" i="def"/>
      <a:tcStyle>
        <a:tcBdr/>
        <a:fill>
          <a:solidFill>
            <a:srgbClr val="E7EA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3366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381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3366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381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3366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FFFFCC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solidFill>
            <a:srgbClr val="FFFFCC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50800" cap="flat">
              <a:solidFill>
                <a:srgbClr val="FFFFCC"/>
              </a:solidFill>
              <a:prstDash val="solid"/>
              <a:bevel/>
            </a:ln>
          </a:top>
          <a:bottom>
            <a:ln w="127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bevel/>
            </a:ln>
          </a:left>
          <a:right>
            <a:ln w="12700" cap="flat">
              <a:solidFill>
                <a:srgbClr val="FFFFCC"/>
              </a:solidFill>
              <a:prstDash val="solid"/>
              <a:bevel/>
            </a:ln>
          </a:right>
          <a:top>
            <a:ln w="12700" cap="flat">
              <a:solidFill>
                <a:srgbClr val="FFFFCC"/>
              </a:solidFill>
              <a:prstDash val="solid"/>
              <a:bevel/>
            </a:ln>
          </a:top>
          <a:bottom>
            <a:ln w="25400" cap="flat">
              <a:solidFill>
                <a:srgbClr val="FFFFCC"/>
              </a:solidFill>
              <a:prstDash val="solid"/>
              <a:bevel/>
            </a:ln>
          </a:bottom>
          <a:insideH>
            <a:ln w="12700" cap="flat">
              <a:solidFill>
                <a:srgbClr val="FFFFCC"/>
              </a:solidFill>
              <a:prstDash val="solid"/>
              <a:bevel/>
            </a:ln>
          </a:insideH>
          <a:insideV>
            <a:ln w="12700" cap="flat">
              <a:solidFill>
                <a:srgbClr val="FFFFCC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8"/>
          <p:cNvGrpSpPr/>
          <p:nvPr/>
        </p:nvGrpSpPr>
        <p:grpSpPr>
          <a:xfrm>
            <a:off x="1658937" y="1600200"/>
            <a:ext cx="6837363" cy="3200400"/>
            <a:chOff x="0" y="0"/>
            <a:chExt cx="6837362" cy="3200400"/>
          </a:xfrm>
        </p:grpSpPr>
        <p:sp>
          <p:nvSpPr>
            <p:cNvPr id="12" name="Shape 12"/>
            <p:cNvSpPr/>
            <p:nvPr/>
          </p:nvSpPr>
          <p:spPr>
            <a:xfrm flipH="1">
              <a:off x="5313362" y="0"/>
              <a:ext cx="1524001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 flipH="1">
              <a:off x="3522662" y="0"/>
              <a:ext cx="1524001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 flipH="1">
              <a:off x="1731962" y="0"/>
              <a:ext cx="1524001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8575" cap="flat">
              <a:solidFill>
                <a:srgbClr val="66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1731962" y="1676400"/>
              <a:ext cx="1524001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 flipH="1">
              <a:off x="0" y="1676400"/>
              <a:ext cx="1524000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 flipH="1">
              <a:off x="5313362" y="1676400"/>
              <a:ext cx="1524001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8575" cap="flat">
              <a:solidFill>
                <a:srgbClr val="66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1071562" y="304800"/>
            <a:ext cx="7615238" cy="1106488"/>
            <a:chOff x="0" y="0"/>
            <a:chExt cx="7615237" cy="1106487"/>
          </a:xfrm>
        </p:grpSpPr>
        <p:sp>
          <p:nvSpPr>
            <p:cNvPr id="2" name="Shape 2"/>
            <p:cNvSpPr/>
            <p:nvPr/>
          </p:nvSpPr>
          <p:spPr>
            <a:xfrm flipH="1">
              <a:off x="3797300" y="0"/>
              <a:ext cx="1104900" cy="110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6511925" y="0"/>
              <a:ext cx="1103313" cy="110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 flipH="1">
              <a:off x="0" y="1587"/>
              <a:ext cx="1103313" cy="11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66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 flipH="1">
              <a:off x="5253037" y="0"/>
              <a:ext cx="1103313" cy="110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8575" cap="flat">
              <a:solidFill>
                <a:srgbClr val="66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 flipH="1">
              <a:off x="1287462" y="0"/>
              <a:ext cx="1103313" cy="110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8575" cap="flat">
              <a:solidFill>
                <a:srgbClr val="66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CC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8" name="Shape 8"/>
          <p:cNvSpPr/>
          <p:nvPr>
            <p:ph type="sldNum" sz="quarter" idx="2"/>
          </p:nvPr>
        </p:nvSpPr>
        <p:spPr>
          <a:xfrm>
            <a:off x="6553200" y="6248400"/>
            <a:ext cx="2133600" cy="22698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000">
                <a:solidFill>
                  <a:srgbClr val="FFFFCC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1pPr>
      <a:lvl2pPr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2pPr>
      <a:lvl3pPr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3pPr>
      <a:lvl4pPr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4pPr>
      <a:lvl5pPr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5pPr>
      <a:lvl6pPr indent="457200"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6pPr>
      <a:lvl7pPr indent="914400"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7pPr>
      <a:lvl8pPr indent="1371600"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8pPr>
      <a:lvl9pPr indent="1828800">
        <a:defRPr sz="3800">
          <a:solidFill>
            <a:srgbClr val="FFFFCC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1pPr>
      <a:lvl2pPr marL="795866" indent="-338666">
        <a:spcBef>
          <a:spcPts val="700"/>
        </a:spcBef>
        <a:buClr>
          <a:srgbClr val="99CC00"/>
        </a:buClr>
        <a:buSzPct val="100000"/>
        <a:buFont typeface="Wingdings"/>
        <a:buChar char="○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2pPr>
      <a:lvl3pPr marL="1232452" indent="-318052">
        <a:spcBef>
          <a:spcPts val="700"/>
        </a:spcBef>
        <a:buClr>
          <a:srgbClr val="99CC00"/>
        </a:buClr>
        <a:buSzPct val="100000"/>
        <a:buFont typeface="Wingdings"/>
        <a:buChar char="●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Clr>
          <a:srgbClr val="99CC00"/>
        </a:buClr>
        <a:buSzPct val="100000"/>
        <a:buFont typeface="Wingdings"/>
        <a:buChar char="•"/>
        <a:defRPr sz="3200">
          <a:solidFill>
            <a:srgbClr val="FFFFCC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-1371600" y="-381000"/>
            <a:ext cx="7772400" cy="1933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r"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CC"/>
                </a:solidFill>
              </a:rPr>
              <a:t>Financial Planning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2057400" y="3505200"/>
            <a:ext cx="6400800" cy="1752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r">
              <a:buSzTx/>
              <a:buNone/>
            </a:pPr>
          </a:p>
        </p:txBody>
      </p:sp>
      <p:pic>
        <p:nvPicPr>
          <p:cNvPr id="25" name="logo_sm.png" descr="logo_s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3581400"/>
            <a:ext cx="2527300" cy="9540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body" idx="4294967295"/>
          </p:nvPr>
        </p:nvSpPr>
        <p:spPr>
          <a:xfrm>
            <a:off x="1143000" y="2057400"/>
            <a:ext cx="70104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FFFFCC"/>
                </a:solidFill>
              </a:rPr>
              <a:t>Review and revise your plan.</a:t>
            </a:r>
            <a:endParaRPr b="1" sz="3200">
              <a:solidFill>
                <a:srgbClr val="FFFFCC"/>
              </a:solidFill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3200">
                <a:solidFill>
                  <a:srgbClr val="FFFFCC"/>
                </a:solidFill>
              </a:rPr>
              <a:t>As we get older and our circumstances, our finances, needs, and wants will change, therefore, </a:t>
            </a:r>
            <a:r>
              <a:rPr i="1" sz="3200">
                <a:solidFill>
                  <a:srgbClr val="99CC00"/>
                </a:solidFill>
              </a:rPr>
              <a:t>our financial plan must be flexible</a:t>
            </a:r>
            <a:r>
              <a:rPr i="1" sz="3200">
                <a:solidFill>
                  <a:srgbClr val="FFFFCC"/>
                </a:solidFill>
              </a:rPr>
              <a:t> as well.</a:t>
            </a:r>
          </a:p>
        </p:txBody>
      </p:sp>
      <p:sp>
        <p:nvSpPr>
          <p:cNvPr id="57" name="Shape 57"/>
          <p:cNvSpPr/>
          <p:nvPr/>
        </p:nvSpPr>
        <p:spPr>
          <a:xfrm>
            <a:off x="457200" y="535261"/>
            <a:ext cx="8229600" cy="621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800">
                <a:solidFill>
                  <a:srgbClr val="FFFFC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How do I make a Financial Plan?</a:t>
            </a:r>
          </a:p>
        </p:txBody>
      </p:sp>
      <p:pic>
        <p:nvPicPr>
          <p:cNvPr id="58" name="MC900441510[1].png" descr="MC90044151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4648200"/>
            <a:ext cx="1828800" cy="182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Financial Planning</a:t>
            </a:r>
          </a:p>
        </p:txBody>
      </p:sp>
      <p:sp>
        <p:nvSpPr>
          <p:cNvPr id="28" name="Shape 28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More than budgeting</a:t>
            </a:r>
            <a:endParaRPr sz="3200">
              <a:solidFill>
                <a:srgbClr val="FFFFCC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More than investing</a:t>
            </a:r>
            <a:endParaRPr sz="3200">
              <a:solidFill>
                <a:srgbClr val="FFFFCC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Financial planning is a thinking process that helps achieve goals.</a:t>
            </a:r>
            <a:endParaRPr sz="3200">
              <a:solidFill>
                <a:srgbClr val="FFFFCC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A blueprint or plan for managing all components of a person’s money.</a:t>
            </a:r>
            <a:endParaRPr sz="3200">
              <a:solidFill>
                <a:srgbClr val="FFFFCC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Arranging to spend, save, and invest money to live comfortably, have financial security, and achieve goals.</a:t>
            </a:r>
          </a:p>
        </p:txBody>
      </p:sp>
      <p:pic>
        <p:nvPicPr>
          <p:cNvPr id="29" name="CardinalDir3.pdf" descr="CardinalDir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7800" y="55562"/>
            <a:ext cx="2895600" cy="2840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" grpId="2"/>
      <p:bldP build="p" bldLvl="1" animBg="1" rev="0" advAuto="0" spid="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533400" y="457200"/>
            <a:ext cx="80010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Components of a Financial Plan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762000" y="1752600"/>
            <a:ext cx="5010150" cy="411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Goals</a:t>
            </a:r>
            <a:endParaRPr sz="3200">
              <a:solidFill>
                <a:srgbClr val="FFFFCC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Net Worth Statement</a:t>
            </a:r>
            <a:endParaRPr sz="3200">
              <a:solidFill>
                <a:srgbClr val="FFFFCC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Budget</a:t>
            </a:r>
            <a:endParaRPr sz="3200">
              <a:solidFill>
                <a:srgbClr val="FFFFCC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Insurance Plan</a:t>
            </a:r>
            <a:endParaRPr sz="3200">
              <a:solidFill>
                <a:srgbClr val="FFFFCC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Savings Plan</a:t>
            </a:r>
            <a:endParaRPr sz="3200">
              <a:solidFill>
                <a:srgbClr val="FFFFCC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Investment Plan</a:t>
            </a:r>
          </a:p>
        </p:txBody>
      </p:sp>
      <p:pic>
        <p:nvPicPr>
          <p:cNvPr id="33" name="MC900019314[1].pdf" descr="MC900019314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3400" y="2895600"/>
            <a:ext cx="4587875" cy="222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Benefits of Having a Financial Plan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457200" y="1946275"/>
            <a:ext cx="76962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You have more money and financial security.</a:t>
            </a:r>
            <a:endParaRPr sz="3200">
              <a:solidFill>
                <a:srgbClr val="FFFFCC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You know where to use money to achieve your goals.</a:t>
            </a:r>
            <a:endParaRPr sz="3200">
              <a:solidFill>
                <a:srgbClr val="FFFFCC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You have less chance of </a:t>
            </a:r>
            <a:endParaRPr sz="3200">
              <a:solidFill>
                <a:srgbClr val="FFFFCC"/>
              </a:solidFill>
            </a:endParaRPr>
          </a:p>
          <a:p>
            <a:pPr lvl="1" marL="285750" indent="17145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going into debt you</a:t>
            </a:r>
            <a:endParaRPr sz="3200">
              <a:solidFill>
                <a:srgbClr val="FFFFCC"/>
              </a:solidFill>
            </a:endParaRPr>
          </a:p>
          <a:p>
            <a:pPr lvl="1" marL="285750" indent="17145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</a:rPr>
              <a:t>cannot handle.</a:t>
            </a:r>
          </a:p>
        </p:txBody>
      </p:sp>
      <p:pic>
        <p:nvPicPr>
          <p:cNvPr id="37" name="MC900354146[1].pdf" descr="MC900354146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3600" y="3810000"/>
            <a:ext cx="2519363" cy="2590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How do I make a Financial Plan?</a:t>
            </a:r>
          </a:p>
        </p:txBody>
      </p:sp>
      <p:sp>
        <p:nvSpPr>
          <p:cNvPr id="40" name="Shape 40"/>
          <p:cNvSpPr/>
          <p:nvPr>
            <p:ph type="body" idx="4294967295"/>
          </p:nvPr>
        </p:nvSpPr>
        <p:spPr>
          <a:xfrm>
            <a:off x="992187" y="1900237"/>
            <a:ext cx="7161213" cy="4119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85215" indent="-585215" defTabSz="877823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b="1" sz="3072">
                <a:solidFill>
                  <a:srgbClr val="FFFFCC"/>
                </a:solidFill>
                <a:effectLst>
                  <a:outerShdw sx="100000" sy="100000" kx="0" ky="0" algn="b" rotWithShape="0" blurRad="12192" dist="24384" dir="2700000">
                    <a:srgbClr val="000000"/>
                  </a:outerShdw>
                </a:effectLst>
              </a:rPr>
              <a:t>Determine your current financial situation.</a:t>
            </a:r>
            <a:endParaRPr b="1" sz="3072">
              <a:solidFill>
                <a:srgbClr val="FFFFCC"/>
              </a:solidFill>
              <a:effectLst>
                <a:outerShdw sx="100000" sy="100000" kx="0" ky="0" algn="b" rotWithShape="0" blurRad="12192" dist="24384" dir="2700000">
                  <a:srgbClr val="000000"/>
                </a:outerShdw>
              </a:effectLst>
            </a:endParaRPr>
          </a:p>
          <a:p>
            <a:pPr lvl="1" marL="512063" indent="-73151" defTabSz="877823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592">
                <a:solidFill>
                  <a:srgbClr val="99CC00"/>
                </a:solidFill>
              </a:rPr>
              <a:t>Make a list of items that relate to your finances:</a:t>
            </a:r>
            <a:endParaRPr i="1" sz="2592">
              <a:solidFill>
                <a:srgbClr val="99CC00"/>
              </a:solidFill>
            </a:endParaRPr>
          </a:p>
          <a:p>
            <a:pPr lvl="1" marL="950975" indent="-512063" defTabSz="877823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CC"/>
                </a:solidFill>
              </a:rPr>
              <a:t>Savings/Investments</a:t>
            </a:r>
            <a:endParaRPr sz="2592">
              <a:solidFill>
                <a:srgbClr val="FFFFCC"/>
              </a:solidFill>
            </a:endParaRPr>
          </a:p>
          <a:p>
            <a:pPr lvl="1" marL="950975" indent="-512063" defTabSz="877823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CC"/>
                </a:solidFill>
              </a:rPr>
              <a:t>Monthly Income </a:t>
            </a:r>
            <a:endParaRPr sz="2592">
              <a:solidFill>
                <a:srgbClr val="FFFFCC"/>
              </a:solidFill>
            </a:endParaRPr>
          </a:p>
          <a:p>
            <a:pPr lvl="2" marL="1097280" indent="-219455" defTabSz="877823"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sz="2208">
                <a:solidFill>
                  <a:srgbClr val="FFFFCC"/>
                </a:solidFill>
              </a:rPr>
              <a:t>(Job Earnings, Allowance, Gifts, Interest)</a:t>
            </a:r>
            <a:endParaRPr sz="2208">
              <a:solidFill>
                <a:srgbClr val="FFFFCC"/>
              </a:solidFill>
            </a:endParaRPr>
          </a:p>
          <a:p>
            <a:pPr lvl="1" marL="950975" indent="-512063" defTabSz="877823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CC"/>
                </a:solidFill>
              </a:rPr>
              <a:t>Monthly Expenses</a:t>
            </a:r>
            <a:endParaRPr sz="2592">
              <a:solidFill>
                <a:srgbClr val="FFFFCC"/>
              </a:solidFill>
            </a:endParaRPr>
          </a:p>
          <a:p>
            <a:pPr lvl="1" marL="950975" indent="-512063" defTabSz="877823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CC"/>
                </a:solidFill>
              </a:rPr>
              <a:t>Debts </a:t>
            </a:r>
          </a:p>
        </p:txBody>
      </p:sp>
      <p:pic>
        <p:nvPicPr>
          <p:cNvPr id="41" name="MC900237183[1].pdf" descr="MC900237183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3352800"/>
            <a:ext cx="2027238" cy="177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143000" y="1828800"/>
            <a:ext cx="7010400" cy="482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b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2.</a:t>
            </a:r>
            <a:r>
              <a:rPr b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  </a:t>
            </a:r>
            <a:r>
              <a:rPr b="1" sz="32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rPr>
              <a:t>Develop your financial goals.</a:t>
            </a:r>
            <a:endParaRPr b="1" sz="3200">
              <a:solidFill>
                <a:srgbClr val="FFFFCC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	</a:t>
            </a:r>
            <a:r>
              <a:rPr i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Consider your attitude toward money.</a:t>
            </a:r>
            <a:endParaRPr i="1"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i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Ask yourself the following:</a:t>
            </a:r>
            <a:endParaRPr i="1" sz="3200">
              <a:solidFill>
                <a:srgbClr val="99CC00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How do I determine if it is more important to spend money now, or save it for the future?</a:t>
            </a:r>
            <a:endParaRPr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How do your personal values affect your financial decisions?</a:t>
            </a:r>
          </a:p>
        </p:txBody>
      </p:sp>
      <p:sp>
        <p:nvSpPr>
          <p:cNvPr id="44" name="Shape 44"/>
          <p:cNvSpPr/>
          <p:nvPr/>
        </p:nvSpPr>
        <p:spPr>
          <a:xfrm>
            <a:off x="457200" y="535261"/>
            <a:ext cx="8229600" cy="621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800">
                <a:solidFill>
                  <a:srgbClr val="FFFFC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How do I make a Financial Plan?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1219200" y="1981200"/>
            <a:ext cx="7620000" cy="2894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b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3.</a:t>
            </a:r>
            <a:r>
              <a:rPr b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   Identify your options.</a:t>
            </a:r>
            <a:endParaRPr b="1"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Continue the same course of action.</a:t>
            </a:r>
            <a:endParaRPr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Expand the current situation.</a:t>
            </a:r>
            <a:endParaRPr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Change the current situation.</a:t>
            </a:r>
            <a:endParaRPr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Start something new.</a:t>
            </a:r>
          </a:p>
        </p:txBody>
      </p:sp>
      <p:sp>
        <p:nvSpPr>
          <p:cNvPr id="47" name="Shape 47"/>
          <p:cNvSpPr/>
          <p:nvPr/>
        </p:nvSpPr>
        <p:spPr>
          <a:xfrm>
            <a:off x="457200" y="535261"/>
            <a:ext cx="8229600" cy="621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800">
                <a:solidFill>
                  <a:srgbClr val="FFFFC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How do I make a Financial Plan?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143000" y="1905000"/>
            <a:ext cx="7010400" cy="4051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b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4.</a:t>
            </a:r>
            <a:r>
              <a:rPr b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  </a:t>
            </a:r>
            <a:r>
              <a:rPr b="1" sz="32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rPr>
              <a:t>Evaluate your alternatives.</a:t>
            </a:r>
            <a:endParaRPr b="1" sz="3200">
              <a:solidFill>
                <a:srgbClr val="FFFFCC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i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Consider the </a:t>
            </a:r>
            <a:r>
              <a:rPr i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risks</a:t>
            </a:r>
            <a:r>
              <a:rPr i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 and </a:t>
            </a:r>
            <a:r>
              <a:rPr i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consequences</a:t>
            </a:r>
            <a:r>
              <a:rPr i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 of each decision you make.</a:t>
            </a:r>
            <a:endParaRPr i="1" sz="32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533400" indent="-533400">
              <a:spcBef>
                <a:spcPts val="6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Be aware of all sources of financial information.</a:t>
            </a:r>
            <a:endParaRPr sz="28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533400" indent="-533400">
              <a:spcBef>
                <a:spcPts val="6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Evaluate consequences of choices, both good and bad.</a:t>
            </a:r>
            <a:endParaRPr sz="2800">
              <a:solidFill>
                <a:srgbClr val="FFFFCC"/>
              </a:solidFill>
              <a:latin typeface="Gill Sans MT"/>
              <a:ea typeface="Gill Sans MT"/>
              <a:cs typeface="Gill Sans MT"/>
              <a:sym typeface="Gill Sans MT"/>
            </a:endParaRPr>
          </a:p>
          <a:p>
            <a:pPr lvl="0" marL="533400" indent="-533400">
              <a:spcBef>
                <a:spcPts val="600"/>
              </a:spcBef>
              <a:buSzPct val="100000"/>
              <a:buFont typeface="Helvetica"/>
              <a:buChar char="•"/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Understand risks involved with choices.</a:t>
            </a:r>
          </a:p>
        </p:txBody>
      </p:sp>
      <p:sp>
        <p:nvSpPr>
          <p:cNvPr id="50" name="Shape 50"/>
          <p:cNvSpPr/>
          <p:nvPr/>
        </p:nvSpPr>
        <p:spPr>
          <a:xfrm>
            <a:off x="457200" y="535261"/>
            <a:ext cx="8229600" cy="621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800">
                <a:solidFill>
                  <a:srgbClr val="FFFFC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How do I make a Financial Plan?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143000" y="1905000"/>
            <a:ext cx="7010400" cy="163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609600" indent="-609600"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b="1" sz="3200">
                <a:solidFill>
                  <a:srgbClr val="99CC00"/>
                </a:solidFill>
                <a:latin typeface="Gill Sans MT"/>
                <a:ea typeface="Gill Sans MT"/>
                <a:cs typeface="Gill Sans MT"/>
                <a:sym typeface="Gill Sans MT"/>
              </a:rPr>
              <a:t>5.</a:t>
            </a:r>
            <a:r>
              <a:rPr b="1" sz="3200">
                <a:solidFill>
                  <a:srgbClr val="FFFFCC"/>
                </a:solidFill>
                <a:latin typeface="Gill Sans MT"/>
                <a:ea typeface="Gill Sans MT"/>
                <a:cs typeface="Gill Sans MT"/>
                <a:sym typeface="Gill Sans MT"/>
              </a:rPr>
              <a:t>  </a:t>
            </a:r>
            <a:r>
              <a:rPr b="1" sz="32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rPr>
              <a:t>Create and use your financial plan of action.</a:t>
            </a:r>
            <a:endParaRPr b="1" sz="3200">
              <a:solidFill>
                <a:srgbClr val="FFFFCC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Gill Sans MT"/>
              <a:ea typeface="Gill Sans MT"/>
              <a:cs typeface="Gill Sans MT"/>
              <a:sym typeface="Gill Sans MT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752600" y="3505199"/>
            <a:ext cx="5181600" cy="2286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886968">
              <a:defRPr sz="8730">
                <a:ln w="8962">
                  <a:solidFill>
                    <a:srgbClr val="000099"/>
                  </a:solidFill>
                </a:ln>
                <a:solidFill>
                  <a:srgbClr val="000099"/>
                </a:solidFill>
                <a:latin typeface="Eurostile"/>
                <a:ea typeface="Eurostile"/>
                <a:cs typeface="Eurostile"/>
                <a:sym typeface="Eurostile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8730">
                <a:ln w="8962">
                  <a:solidFill>
                    <a:srgbClr val="000099"/>
                  </a:solidFill>
                </a:ln>
                <a:solidFill>
                  <a:srgbClr val="000099"/>
                </a:solidFill>
              </a:rPr>
              <a:t>Just DO it!</a:t>
            </a:r>
            <a:endParaRPr sz="3492">
              <a:ln w="8962">
                <a:solidFill>
                  <a:srgbClr val="000099"/>
                </a:solidFill>
              </a:ln>
              <a:solidFill>
                <a:srgbClr val="000099"/>
              </a:solidFill>
            </a:endParaRPr>
          </a:p>
        </p:txBody>
      </p:sp>
      <p:sp>
        <p:nvSpPr>
          <p:cNvPr id="54" name="Shape 54"/>
          <p:cNvSpPr/>
          <p:nvPr/>
        </p:nvSpPr>
        <p:spPr>
          <a:xfrm>
            <a:off x="457200" y="535261"/>
            <a:ext cx="8229600" cy="621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800">
                <a:solidFill>
                  <a:srgbClr val="FFFFC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CC"/>
                </a:solidFill>
              </a:rPr>
              <a:t>How do I make a Financial Plan?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336600"/>
      </a:dk1>
      <a:lt1>
        <a:srgbClr val="0066CC"/>
      </a:lt1>
      <a:dk2>
        <a:srgbClr val="A7A7A7"/>
      </a:dk2>
      <a:lt2>
        <a:srgbClr val="535353"/>
      </a:lt2>
      <a:accent1>
        <a:srgbClr val="99CC00"/>
      </a:accent1>
      <a:accent2>
        <a:srgbClr val="669900"/>
      </a:accent2>
      <a:accent3>
        <a:srgbClr val="ADB8AA"/>
      </a:accent3>
      <a:accent4>
        <a:srgbClr val="DADAAE"/>
      </a:accent4>
      <a:accent5>
        <a:srgbClr val="C9E0AA"/>
      </a:accent5>
      <a:accent6>
        <a:srgbClr val="5C8B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rgbClr val="99CC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66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CC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66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00"/>
      </a:accent1>
      <a:accent2>
        <a:srgbClr val="669900"/>
      </a:accent2>
      <a:accent3>
        <a:srgbClr val="ADB8AA"/>
      </a:accent3>
      <a:accent4>
        <a:srgbClr val="DADAAE"/>
      </a:accent4>
      <a:accent5>
        <a:srgbClr val="C9E0AA"/>
      </a:accent5>
      <a:accent6>
        <a:srgbClr val="5C8B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rgbClr val="99CC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66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CC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66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